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7" r:id="rId10"/>
    <p:sldId id="264" r:id="rId11"/>
    <p:sldId id="265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80" y="-10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smartinvest.md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_2025-05-20_16-14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375" y="2880360"/>
            <a:ext cx="1950168" cy="31434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82296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SmartInvest.md</a:t>
            </a:r>
            <a:br/>
            <a:r>
              <a:t>We Invest Smart. We Build Trust.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737360"/>
            <a:ext cx="82296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Pitch Deck for Strategic Investors</a:t>
            </a:r>
          </a:p>
          <a:p>
            <a:r>
              <a:t>📍 Chișinău, Republic of Moldova</a:t>
            </a:r>
          </a:p>
          <a:p>
            <a:r>
              <a:t>🏢 7 Nicolae Zelinschi Street, Floor 5, Office 507</a:t>
            </a:r>
          </a:p>
          <a:p>
            <a:r>
              <a:t>👤 Ilovan Dorin – Founder &amp; Lead Consultant</a:t>
            </a:r>
          </a:p>
          <a:p>
            <a:r>
              <a:t>📅 May 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D700"/>
                </a:solidFill>
              </a:rPr>
              <a:t>Vision &amp; Mission of SmartInvest.md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 sz="2000" dirty="0"/>
              <a:t>Our </a:t>
            </a:r>
            <a:r>
              <a:rPr sz="2000" dirty="0" smtClean="0"/>
              <a:t>Vision</a:t>
            </a:r>
            <a:endParaRPr sz="2000" dirty="0"/>
          </a:p>
          <a:p>
            <a:r>
              <a:rPr dirty="0">
                <a:solidFill>
                  <a:schemeClr val="bg1"/>
                </a:solidFill>
              </a:rPr>
              <a:t>To become the #1 trusted platform for smart real estate investments in Moldova, connecting private capital with the most profitable and sustainable opportunities in the market.</a:t>
            </a:r>
          </a:p>
          <a:p>
            <a:endParaRPr dirty="0">
              <a:solidFill>
                <a:schemeClr val="bg1"/>
              </a:solidFill>
            </a:endParaRPr>
          </a:p>
          <a:p>
            <a:r>
              <a:rPr sz="2000" dirty="0">
                <a:solidFill>
                  <a:schemeClr val="bg1"/>
                </a:solidFill>
              </a:rPr>
              <a:t>Our Mission</a:t>
            </a:r>
          </a:p>
          <a:p>
            <a:r>
              <a:rPr dirty="0">
                <a:solidFill>
                  <a:schemeClr val="bg1"/>
                </a:solidFill>
              </a:rPr>
              <a:t>We offer investors secure, transparent, and efficient solutions to grow their capital through high-yield real estate projects. We manage the entire process — from property sourcing to delivering profit.</a:t>
            </a:r>
          </a:p>
          <a:p>
            <a:endParaRPr dirty="0">
              <a:solidFill>
                <a:schemeClr val="bg1"/>
              </a:solidFill>
            </a:endParaRPr>
          </a:p>
          <a:p>
            <a:r>
              <a:rPr sz="2000" dirty="0">
                <a:solidFill>
                  <a:schemeClr val="bg1"/>
                </a:solidFill>
              </a:rPr>
              <a:t>Why We Do It</a:t>
            </a:r>
          </a:p>
          <a:p>
            <a:r>
              <a:rPr dirty="0">
                <a:solidFill>
                  <a:schemeClr val="bg1"/>
                </a:solidFill>
              </a:rPr>
              <a:t>We believe that real estate investments can be accessible, well-managed, and profitable for both investors and developers. We focus on trust-based relationships, transparency, and real results.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6583680" y="1828800"/>
            <a:ext cx="1371600" cy="914400"/>
          </a:xfrm>
          <a:prstGeom prst="rightArrow">
            <a:avLst/>
          </a:prstGeom>
          <a:solidFill>
            <a:srgbClr val="0066CC"/>
          </a:solidFill>
          <a:ln>
            <a:solidFill>
              <a:srgbClr val="003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288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8823" y="547696"/>
            <a:ext cx="615260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About the Founder: </a:t>
            </a:r>
            <a:r>
              <a:rPr lang="en-US" sz="2800" b="1" dirty="0" err="1">
                <a:solidFill>
                  <a:srgbClr val="FFC000"/>
                </a:solidFill>
              </a:rPr>
              <a:t>Ilovan</a:t>
            </a:r>
            <a:r>
              <a:rPr lang="en-US" sz="2800" b="1" dirty="0">
                <a:solidFill>
                  <a:srgbClr val="FFC000"/>
                </a:solidFill>
              </a:rPr>
              <a:t> </a:t>
            </a:r>
            <a:r>
              <a:rPr lang="en-US" sz="2800" b="1" dirty="0" err="1">
                <a:solidFill>
                  <a:srgbClr val="FFC000"/>
                </a:solidFill>
              </a:rPr>
              <a:t>Dorin</a:t>
            </a:r>
            <a:endParaRPr lang="en-US" sz="2800" b="1" dirty="0">
              <a:solidFill>
                <a:srgbClr val="FFC000"/>
              </a:solidFill>
            </a:endParaRPr>
          </a:p>
          <a:p>
            <a:endParaRPr lang="en-US" sz="2800" b="1" dirty="0" smtClean="0">
              <a:solidFill>
                <a:srgbClr val="FFC000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Ilovan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Dorin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Founder &amp; Lead Consultant, SmartInvest.md</a:t>
            </a:r>
          </a:p>
          <a:p>
            <a:r>
              <a:rPr lang="en-US" dirty="0">
                <a:solidFill>
                  <a:schemeClr val="bg1"/>
                </a:solidFill>
              </a:rPr>
              <a:t>“I believe in well-thought-out real estate investments and partnerships built on trust. What sets me apart is a personalized, accountable, and results-driven approach. I don’t take decisions randomly, and I don’t avoid risk — I manage it wisely.”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📌 </a:t>
            </a:r>
            <a:r>
              <a:rPr lang="en-US" dirty="0">
                <a:solidFill>
                  <a:schemeClr val="bg1"/>
                </a:solidFill>
              </a:rPr>
              <a:t>Over 4 years of experience in real estate investments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📌 50+ successfully completed projects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📌 0 failures. 0 unhappy investors.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📌 Collaborations with both local and international investors</a:t>
            </a:r>
          </a:p>
        </p:txBody>
      </p:sp>
      <p:pic>
        <p:nvPicPr>
          <p:cNvPr id="3" name="Picture 2" descr="photo_2025-05-20_16-14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29" y="2482928"/>
            <a:ext cx="2057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1256" y="328307"/>
            <a:ext cx="672737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SmartInvest.md – Trust Built on Clear Numbers</a:t>
            </a:r>
          </a:p>
          <a:p>
            <a:endParaRPr lang="en-US" b="1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📌 7 active investors, both local and international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📌 €1,500,000 currently under management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📌 Steady growth of invested capital over the past 4 years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📌 Diversified portfolios and tailored investment </a:t>
            </a:r>
            <a:r>
              <a:rPr lang="en-US" dirty="0" smtClean="0">
                <a:solidFill>
                  <a:schemeClr val="bg1"/>
                </a:solidFill>
              </a:rPr>
              <a:t>strategies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i="1" dirty="0">
                <a:solidFill>
                  <a:schemeClr val="bg1"/>
                </a:solidFill>
              </a:rPr>
              <a:t>"Our results are not promises — they are proven facts.</a:t>
            </a:r>
            <a:br>
              <a:rPr lang="en-US" i="1" dirty="0">
                <a:solidFill>
                  <a:schemeClr val="bg1"/>
                </a:solidFill>
              </a:rPr>
            </a:br>
            <a:r>
              <a:rPr lang="en-US" i="1" dirty="0">
                <a:solidFill>
                  <a:schemeClr val="bg1"/>
                </a:solidFill>
              </a:rPr>
              <a:t>SmartInvest.md grows alongside every single investor."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5" name="Picture 3" descr="C:\Users\Simple\Desktop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102" y="1764704"/>
            <a:ext cx="2798207" cy="391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37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_EN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8761" y="2187695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✅ </a:t>
            </a:r>
            <a:r>
              <a:rPr lang="en-US" dirty="0">
                <a:solidFill>
                  <a:schemeClr val="bg1"/>
                </a:solidFill>
              </a:rPr>
              <a:t>We identify undervalued properties with high return potential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✅ We conduct complete financial analysis and estimate ROI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✅ We prepare the investment file with risks and mitigation strategies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✅ We manage the entire process: acquisition, renovation, administration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✅ We ensure full transparency and consistent reporting to the investor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✅ We offer </a:t>
            </a:r>
            <a:r>
              <a:rPr lang="en-US" dirty="0" err="1">
                <a:solidFill>
                  <a:schemeClr val="bg1"/>
                </a:solidFill>
              </a:rPr>
              <a:t>personalised</a:t>
            </a:r>
            <a:r>
              <a:rPr lang="en-US" dirty="0">
                <a:solidFill>
                  <a:schemeClr val="bg1"/>
                </a:solidFill>
              </a:rPr>
              <a:t> strategies for each investor </a:t>
            </a:r>
            <a:r>
              <a:rPr lang="en-US" dirty="0" smtClean="0">
                <a:solidFill>
                  <a:schemeClr val="bg1"/>
                </a:solidFill>
              </a:rPr>
              <a:t>profile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8762" y="422755"/>
            <a:ext cx="3280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SmartInvest.md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8761" y="1056656"/>
            <a:ext cx="63369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An Integrated Solution for Successful Real Estate Investment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761" y="5697472"/>
            <a:ext cx="7813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C000"/>
                </a:solidFill>
              </a:rPr>
              <a:t>SmartInvest.md means more than just intermediation — we are your strategic partner every step of the way.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098" name="Picture 2" descr="C:\Users\Simple\Desktop\Smart Invest 2025\poze\photo_2025-05-21_23-53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0" y="2161792"/>
            <a:ext cx="2651760" cy="353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74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065" y="1232338"/>
            <a:ext cx="5943601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solidFill>
                <a:srgbClr val="FFC000"/>
              </a:solidFill>
            </a:endParaRPr>
          </a:p>
          <a:p>
            <a:pPr lvl="0"/>
            <a:r>
              <a:rPr lang="en-US" sz="1600" dirty="0" smtClean="0">
                <a:solidFill>
                  <a:schemeClr val="bg1"/>
                </a:solidFill>
              </a:rPr>
              <a:t>1. Initial </a:t>
            </a:r>
            <a:r>
              <a:rPr lang="en-US" sz="1600" dirty="0">
                <a:solidFill>
                  <a:schemeClr val="bg1"/>
                </a:solidFill>
              </a:rPr>
              <a:t>contact with the investor – general overview and information exchange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</a:rPr>
              <a:t>2. One-on-one </a:t>
            </a:r>
            <a:r>
              <a:rPr lang="en-US" sz="1600" dirty="0">
                <a:solidFill>
                  <a:schemeClr val="bg1"/>
                </a:solidFill>
              </a:rPr>
              <a:t>meeting – we assess the budget, investment period, and target profit margin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</a:rPr>
              <a:t>3. Deal </a:t>
            </a:r>
            <a:r>
              <a:rPr lang="en-US" sz="1600" dirty="0">
                <a:solidFill>
                  <a:schemeClr val="bg1"/>
                </a:solidFill>
              </a:rPr>
              <a:t>sourcing &amp; delivery – only strategically filtered, below-market opportunities presented in a detailed PDF with ROI projections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</a:rPr>
              <a:t>4. Property </a:t>
            </a:r>
            <a:r>
              <a:rPr lang="en-US" sz="1600" dirty="0">
                <a:solidFill>
                  <a:schemeClr val="bg1"/>
                </a:solidFill>
              </a:rPr>
              <a:t>acquisition – directly under the investor’s name (full ownership guarantee)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</a:rPr>
              <a:t>5. </a:t>
            </a:r>
            <a:r>
              <a:rPr lang="en-US" sz="1600" dirty="0" err="1" smtClean="0">
                <a:solidFill>
                  <a:schemeClr val="bg1"/>
                </a:solidFill>
              </a:rPr>
              <a:t>SmartInvest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takes over – we increase property value through renovation &amp; tailored strategy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</a:rPr>
              <a:t>6. Sale </a:t>
            </a:r>
            <a:r>
              <a:rPr lang="en-US" sz="1600" dirty="0">
                <a:solidFill>
                  <a:schemeClr val="bg1"/>
                </a:solidFill>
              </a:rPr>
              <a:t>of the property – we identify the buyer and close the transaction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</a:rPr>
              <a:t>7. Profit </a:t>
            </a:r>
            <a:r>
              <a:rPr lang="en-US" sz="1600" dirty="0">
                <a:solidFill>
                  <a:schemeClr val="bg1"/>
                </a:solidFill>
              </a:rPr>
              <a:t>sharing – 70% to the investor / 30% to </a:t>
            </a:r>
            <a:r>
              <a:rPr lang="en-US" sz="1600" dirty="0" err="1" smtClean="0">
                <a:solidFill>
                  <a:schemeClr val="bg1"/>
                </a:solidFill>
              </a:rPr>
              <a:t>SmartInvest</a:t>
            </a:r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dirty="0"/>
              <a:t> </a:t>
            </a:r>
          </a:p>
        </p:txBody>
      </p:sp>
      <p:pic>
        <p:nvPicPr>
          <p:cNvPr id="3" name="Picture 2" descr="S3 (19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926" y="1232338"/>
            <a:ext cx="2612571" cy="46445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2067" y="292192"/>
            <a:ext cx="71061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🔹 Our Business Model – Clear, Efficient, and Profitable</a:t>
            </a:r>
          </a:p>
        </p:txBody>
      </p:sp>
      <p:sp>
        <p:nvSpPr>
          <p:cNvPr id="5" name="Rectangle 4"/>
          <p:cNvSpPr/>
          <p:nvPr/>
        </p:nvSpPr>
        <p:spPr>
          <a:xfrm>
            <a:off x="222066" y="5889322"/>
            <a:ext cx="7916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C000"/>
                </a:solidFill>
              </a:rPr>
              <a:t>Each step is fully documented, transparent, and </a:t>
            </a:r>
            <a:r>
              <a:rPr lang="en-US" sz="1400" b="1" dirty="0" err="1">
                <a:solidFill>
                  <a:srgbClr val="FFC000"/>
                </a:solidFill>
              </a:rPr>
              <a:t>optimised</a:t>
            </a:r>
            <a:r>
              <a:rPr lang="en-US" sz="1400" b="1" dirty="0">
                <a:solidFill>
                  <a:srgbClr val="FFC000"/>
                </a:solidFill>
              </a:rPr>
              <a:t> through our trusted local network of banks, suppliers, renovation teams and designers.</a:t>
            </a:r>
            <a:endParaRPr lang="en-US" sz="1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17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50292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D700"/>
                </a:solidFill>
              </a:defRPr>
            </a:pPr>
            <a:r>
              <a:t>5 Reasons to Invest in Real Estate with SmartInvest.md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✔ Strong relationships with top banks in Moldova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✔ Access to skilled renovation teams – at below-market costs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✔ Significant discounts on construction materials thanks to high volume and long-term supplier partnerships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✔ Access to the best real estate opportunities on the market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✔ Local expertise and rigorous deal filtering — you only get what’s truly worth it</a:t>
            </a:r>
          </a:p>
        </p:txBody>
      </p:sp>
      <p:pic>
        <p:nvPicPr>
          <p:cNvPr id="2052" name="Picture 4" descr="C:\Users\Simple\Desktop\Smart Invest 2025\poze\teambuil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173" y="3781005"/>
            <a:ext cx="4454434" cy="291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5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755" y="1614133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📍 </a:t>
            </a:r>
            <a:r>
              <a:rPr lang="en-US" b="1" dirty="0" err="1">
                <a:solidFill>
                  <a:srgbClr val="FFC000"/>
                </a:solidFill>
              </a:rPr>
              <a:t>Mușatinilor</a:t>
            </a:r>
            <a:r>
              <a:rPr lang="en-US" b="1" dirty="0">
                <a:solidFill>
                  <a:srgbClr val="FFC000"/>
                </a:solidFill>
              </a:rPr>
              <a:t> – 2-room apartment, 80 m²</a:t>
            </a:r>
            <a:endParaRPr lang="en-US" dirty="0">
              <a:solidFill>
                <a:srgbClr val="FFC000"/>
              </a:solidFill>
            </a:endParaRP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Purchase price: €91,000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Renovation: €38,500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Total investment: €130,000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Sale price: €170,000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Net profit: €30,400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Investor ROI: 28% </a:t>
            </a:r>
            <a:r>
              <a:rPr lang="en-US" dirty="0" err="1">
                <a:solidFill>
                  <a:schemeClr val="bg1"/>
                </a:solidFill>
              </a:rPr>
              <a:t>annualised</a:t>
            </a:r>
            <a:endParaRPr lang="en-US" dirty="0">
              <a:solidFill>
                <a:schemeClr val="bg1"/>
              </a:solidFill>
            </a:endParaRP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Duration: 7 </a:t>
            </a:r>
            <a:r>
              <a:rPr lang="en-US" dirty="0" smtClean="0">
                <a:solidFill>
                  <a:schemeClr val="bg1"/>
                </a:solidFill>
              </a:rPr>
              <a:t>months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8755" y="1634597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📍 </a:t>
            </a:r>
            <a:r>
              <a:rPr lang="en-US" b="1" dirty="0" err="1">
                <a:solidFill>
                  <a:srgbClr val="FFC000"/>
                </a:solidFill>
              </a:rPr>
              <a:t>Cornești</a:t>
            </a:r>
            <a:r>
              <a:rPr lang="en-US" b="1" dirty="0">
                <a:solidFill>
                  <a:srgbClr val="FFC000"/>
                </a:solidFill>
              </a:rPr>
              <a:t> – 2-room apartment, 68 m²</a:t>
            </a:r>
            <a:endParaRPr lang="en-US" dirty="0">
              <a:solidFill>
                <a:srgbClr val="FFC000"/>
              </a:solidFill>
            </a:endParaRP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Purchase price: €90,430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Renovation: €26,800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Total investment: €117,230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Sale price: €161,000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Net profit: €33,970</a:t>
            </a: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Investor ROI: 41% </a:t>
            </a:r>
            <a:r>
              <a:rPr lang="en-US" dirty="0" err="1">
                <a:solidFill>
                  <a:schemeClr val="bg1"/>
                </a:solidFill>
              </a:rPr>
              <a:t>annualised</a:t>
            </a:r>
            <a:endParaRPr lang="en-US" dirty="0">
              <a:solidFill>
                <a:schemeClr val="bg1"/>
              </a:solidFill>
            </a:endParaRP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Duration: 6 months</a:t>
            </a:r>
          </a:p>
          <a:p>
            <a:pPr algn="ctr"/>
            <a:r>
              <a:rPr lang="en-US" dirty="0"/>
              <a:t> 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8224" y="496835"/>
            <a:ext cx="521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Case Study – 2 SmartInvest.md Projects</a:t>
            </a:r>
            <a:endParaRPr lang="en-US" sz="2400" b="1" dirty="0">
              <a:solidFill>
                <a:srgbClr val="FFC000"/>
              </a:solidFill>
            </a:endParaRPr>
          </a:p>
        </p:txBody>
      </p:sp>
      <p:pic>
        <p:nvPicPr>
          <p:cNvPr id="5" name="Picture 4" descr="m_af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3" y="4127417"/>
            <a:ext cx="3631252" cy="2204155"/>
          </a:xfrm>
          <a:prstGeom prst="rect">
            <a:avLst/>
          </a:prstGeom>
        </p:spPr>
      </p:pic>
      <p:pic>
        <p:nvPicPr>
          <p:cNvPr id="6" name="Picture 5" descr="c_af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926" y="4145893"/>
            <a:ext cx="3631252" cy="22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7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D700"/>
                </a:solidFill>
              </a:defRPr>
            </a:pPr>
            <a:r>
              <a:t>Exclusive Opportunities – Available in Real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rPr dirty="0"/>
              <a:t>At SmartInvest.md, we don’t showcase properties that are “pending.”</a:t>
            </a:r>
            <a:br>
              <a:rPr dirty="0"/>
            </a:br>
            <a:r>
              <a:rPr dirty="0"/>
              <a:t>We provide access.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✔ We work directly with developers, construction companies, and property owners</a:t>
            </a:r>
            <a:br>
              <a:rPr dirty="0"/>
            </a:br>
            <a:r>
              <a:rPr dirty="0"/>
              <a:t>✔ We secure the best deals before they hit the public market</a:t>
            </a:r>
            <a:br>
              <a:rPr dirty="0"/>
            </a:br>
            <a:r>
              <a:rPr dirty="0"/>
              <a:t>✔ We deliver only verified and undervalued deals</a:t>
            </a:r>
            <a:br>
              <a:rPr dirty="0"/>
            </a:br>
            <a:r>
              <a:rPr dirty="0"/>
              <a:t>✔ We act fast – because real opportunities don’t wait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600" dirty="0">
                <a:solidFill>
                  <a:srgbClr val="FFC000"/>
                </a:solidFill>
              </a:rPr>
              <a:t>📌 Properties that generate real profit don’t stay on the market for long.</a:t>
            </a:r>
            <a:br>
              <a:rPr sz="1600" dirty="0">
                <a:solidFill>
                  <a:srgbClr val="FFC000"/>
                </a:solidFill>
              </a:rPr>
            </a:br>
            <a:r>
              <a:rPr sz="1600" dirty="0">
                <a:solidFill>
                  <a:srgbClr val="FFC000"/>
                </a:solidFill>
              </a:rPr>
              <a:t>That’s why SmartInvest.md investors get in first</a:t>
            </a:r>
            <a:r>
              <a:rPr sz="1600" dirty="0" smtClean="0">
                <a:solidFill>
                  <a:srgbClr val="FFC000"/>
                </a:solidFill>
              </a:rPr>
              <a:t>.</a:t>
            </a:r>
            <a:endParaRPr sz="1600" dirty="0">
              <a:solidFill>
                <a:srgbClr val="FFC000"/>
              </a:solidFill>
            </a:endParaRPr>
          </a:p>
        </p:txBody>
      </p:sp>
      <p:sp>
        <p:nvSpPr>
          <p:cNvPr id="4" name="AutoShape 2" descr="_DSC26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_DSC267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C:\Users\Simple\Desktop\_DSC29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732" y="4075860"/>
            <a:ext cx="3925261" cy="261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26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D700"/>
                </a:solidFill>
              </a:defRPr>
            </a:pPr>
            <a:r>
              <a:t>What a Smart €1,000,000 Portfolio Looks Like with SmartInvest.md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📌 The investment is strategically distributed across 7–8 parallel projects</a:t>
            </a:r>
            <a:br/>
            <a:r>
              <a:t>📌 Project type: 2-room apartments (renovation + sale)</a:t>
            </a:r>
            <a:br/>
            <a:r>
              <a:t>📌 Average investment per project: €130,000</a:t>
            </a:r>
            <a:br/>
            <a:r>
              <a:t>📌 Estimated total profit: €210,000 – €250,000</a:t>
            </a:r>
            <a:br/>
            <a:r>
              <a:t>📌 Average annualised ROI: 25% – 30%</a:t>
            </a:r>
            <a:br/>
            <a:r>
              <a:t>📌 Investment cycle: approx. 7–9 months</a:t>
            </a:r>
            <a:br/>
            <a:r>
              <a:t>📌 Full management provided by SmartInvest.md</a:t>
            </a:r>
          </a:p>
        </p:txBody>
      </p:sp>
      <p:pic>
        <p:nvPicPr>
          <p:cNvPr id="4" name="Picture 2" descr="Business, chart, dollar, success, up, arrow, buy icon - Download on Iconfin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43" y="2370666"/>
            <a:ext cx="4487333" cy="448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37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383" y="983795"/>
            <a:ext cx="668818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🔍 </a:t>
            </a:r>
            <a:r>
              <a:rPr lang="en-US" sz="1600" b="1" dirty="0"/>
              <a:t>What we’re looking for: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✔ A strategic partner ready to invest a minimum of €1,000,000</a:t>
            </a:r>
            <a:br>
              <a:rPr lang="en-US" sz="1600" dirty="0"/>
            </a:br>
            <a:r>
              <a:rPr lang="en-US" sz="1600" dirty="0"/>
              <a:t>✔ Open to long-term collaboration based on mutual trust</a:t>
            </a:r>
            <a:br>
              <a:rPr lang="en-US" sz="1600" dirty="0"/>
            </a:br>
            <a:r>
              <a:rPr lang="en-US" sz="1600" dirty="0"/>
              <a:t>✔ Committed to growing capital through secure and transparent investments</a:t>
            </a:r>
          </a:p>
          <a:p>
            <a:endParaRPr lang="en-US" sz="1600" dirty="0" smtClean="0"/>
          </a:p>
          <a:p>
            <a:r>
              <a:rPr lang="en-US" sz="1600" dirty="0" smtClean="0"/>
              <a:t>🎯 </a:t>
            </a:r>
            <a:r>
              <a:rPr lang="en-US" sz="1600" b="1" dirty="0"/>
              <a:t>What we offer: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✔ Access to the best real estate opportunities on the market</a:t>
            </a:r>
            <a:br>
              <a:rPr lang="en-US" sz="1600" dirty="0"/>
            </a:br>
            <a:r>
              <a:rPr lang="en-US" sz="1600" dirty="0"/>
              <a:t>✔ A proven business model with 0 failures and 0 unhappy investors</a:t>
            </a:r>
            <a:br>
              <a:rPr lang="en-US" sz="1600" dirty="0"/>
            </a:br>
            <a:r>
              <a:rPr lang="en-US" sz="1600" dirty="0"/>
              <a:t>✔ Full investment management</a:t>
            </a:r>
            <a:br>
              <a:rPr lang="en-US" sz="1600" dirty="0"/>
            </a:br>
            <a:r>
              <a:rPr lang="en-US" sz="1600" dirty="0"/>
              <a:t>✔ Transparent reporting and profit sharing: 70% investor / 30% SmartInvest.md</a:t>
            </a:r>
          </a:p>
          <a:p>
            <a:endParaRPr lang="en-US" sz="1600" dirty="0" smtClean="0"/>
          </a:p>
          <a:p>
            <a:r>
              <a:rPr lang="en-US" sz="1600" dirty="0" smtClean="0"/>
              <a:t>📍 </a:t>
            </a:r>
            <a:r>
              <a:rPr lang="en-US" sz="1600" dirty="0"/>
              <a:t>Str. </a:t>
            </a:r>
            <a:r>
              <a:rPr lang="en-US" sz="1600" dirty="0" err="1"/>
              <a:t>Nicolae</a:t>
            </a:r>
            <a:r>
              <a:rPr lang="en-US" sz="1600" dirty="0"/>
              <a:t> </a:t>
            </a:r>
            <a:r>
              <a:rPr lang="en-US" sz="1600" dirty="0" err="1"/>
              <a:t>Zelinschi</a:t>
            </a:r>
            <a:r>
              <a:rPr lang="en-US" sz="1600" dirty="0"/>
              <a:t> 7, Floor 5, Office 507</a:t>
            </a:r>
            <a:br>
              <a:rPr lang="en-US" sz="1600" dirty="0"/>
            </a:br>
            <a:r>
              <a:rPr lang="en-US" sz="1600" dirty="0"/>
              <a:t>📧 dorin.ilovan@smartinvest.md</a:t>
            </a:r>
            <a:br>
              <a:rPr lang="en-US" sz="1600" dirty="0"/>
            </a:br>
            <a:r>
              <a:rPr lang="en-US" sz="1600" dirty="0"/>
              <a:t>📞 +37360093031</a:t>
            </a:r>
            <a:br>
              <a:rPr lang="en-US" sz="1600" dirty="0"/>
            </a:br>
            <a:r>
              <a:rPr lang="en-US" sz="1600" dirty="0"/>
              <a:t>🌐 </a:t>
            </a:r>
            <a:r>
              <a:rPr lang="en-US" sz="1600" dirty="0">
                <a:hlinkClick r:id="rId2"/>
              </a:rPr>
              <a:t>www.smartinvest.md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287383" y="258132"/>
            <a:ext cx="76287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Let’s build the next successful project together</a:t>
            </a: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4" name="Picture 3" descr="Logo_Smart_Invest_money_right-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247" y="5153125"/>
            <a:ext cx="1479884" cy="147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2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557</Words>
  <Application>Microsoft Office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</dc:creator>
  <dc:description>generated using python-pptx</dc:description>
  <cp:lastModifiedBy>Simple</cp:lastModifiedBy>
  <cp:revision>11</cp:revision>
  <dcterms:created xsi:type="dcterms:W3CDTF">2013-01-27T09:14:16Z</dcterms:created>
  <dcterms:modified xsi:type="dcterms:W3CDTF">2025-05-23T08:50:36Z</dcterms:modified>
</cp:coreProperties>
</file>